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1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57E4-B9B9-95F9-78E4-C953A4574F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E1DB11-440B-08FF-63B7-7925FF3407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B6BA79-3394-5493-0E8A-56C32EA11635}"/>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03F09FCF-EB63-4688-71A0-0F452EA4AD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7E1488-F43E-277B-77E9-3ED8E01FF6C9}"/>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1147784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C9A4D-4D0B-B8E8-CF76-74EFE74D899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CF683FC-94C5-C090-3C1A-00D4D39068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A776A0-D7E4-7C84-5777-62A83703D6D9}"/>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F5D56F3A-A137-7AED-4752-3E23470377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1D4E81-9C4A-0DF2-FFD5-49C2C6F56154}"/>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330976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9F558A-A8EE-9367-41C3-58FA4D2109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4A3AC0-D1BF-B26D-DCD5-94A6EC7DF8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F9C65D-F185-87CD-B465-C701604F8D7D}"/>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BDDB9364-6721-83C7-E69E-F2A0FA9E42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EA2366-64E7-9C74-5656-E190A24C20FE}"/>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173843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7DD87-5B61-C476-8D73-6F90FBE8A0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49DDA99-0513-C107-9B71-ACC4DB4283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69795F-3D80-8C0B-D8E4-D78CB32D27EE}"/>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60727E82-9A54-78B3-5439-0021CF7210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94B662-4FEF-A1B9-D36C-290E46178333}"/>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2990567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5616B-797B-F8D8-5A94-D764811685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4F54DE-A860-674B-500D-17D1AA848D9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FC99FB-0F18-9981-9FA6-273F7A77EC49}"/>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2675307E-A352-517B-1649-5AE0890425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C25F4-6F57-8DF5-7178-7BA1DA213613}"/>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2433411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43936-3AA6-F87C-3BFE-87176AD0961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91F6E3-B506-0E8F-A72A-7DB7E825CD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E9A7ED-8D4F-549D-55F1-4BFC90AC49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D5588B-682D-F94C-C998-A68C8056BD1D}"/>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6" name="Footer Placeholder 5">
            <a:extLst>
              <a:ext uri="{FF2B5EF4-FFF2-40B4-BE49-F238E27FC236}">
                <a16:creationId xmlns:a16="http://schemas.microsoft.com/office/drawing/2014/main" id="{1071B2A8-5A39-D56C-EBE7-1B058F5292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73414B6-47C1-601A-6B97-78751E487FE3}"/>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267664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53F95-D1DC-3D84-987C-D43E7C841B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8F671F-F119-5EA8-25A6-60783EE98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89A949-0BEC-CE94-C18D-20953AFC3F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355D9A-DF7C-F5CD-9823-F3F2699E54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0887CE-C6A5-D6AB-FF12-86287332E0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3149839-9192-2F77-E180-0AF596695FC0}"/>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8" name="Footer Placeholder 7">
            <a:extLst>
              <a:ext uri="{FF2B5EF4-FFF2-40B4-BE49-F238E27FC236}">
                <a16:creationId xmlns:a16="http://schemas.microsoft.com/office/drawing/2014/main" id="{B73DC47B-758E-D709-9B7D-6D345510457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F7BB719-C7AD-FAA5-A3CB-D789A27FF2ED}"/>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494063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BD0F5-7A99-EDCA-FFE9-AAA5914658D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37D6EE0-B098-285E-A826-3EF6477964BC}"/>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4" name="Footer Placeholder 3">
            <a:extLst>
              <a:ext uri="{FF2B5EF4-FFF2-40B4-BE49-F238E27FC236}">
                <a16:creationId xmlns:a16="http://schemas.microsoft.com/office/drawing/2014/main" id="{1289B2DF-923B-A8B5-CB92-812A3D15701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96175B-AD35-08BD-43A0-7BE5E6D816E9}"/>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412426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B4C932-D1CA-6C05-FA0A-48B85249E469}"/>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3" name="Footer Placeholder 2">
            <a:extLst>
              <a:ext uri="{FF2B5EF4-FFF2-40B4-BE49-F238E27FC236}">
                <a16:creationId xmlns:a16="http://schemas.microsoft.com/office/drawing/2014/main" id="{8A226684-4F5E-7234-0D35-16E66BCB88C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11757BB-25B1-AB1A-6277-F7F8CDEFFB1E}"/>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3402124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34396-29A1-E619-62CD-2ECA4E4C7A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87D0E9-96EB-CCF6-E5AE-1CC5E7AC14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19646F5-58DA-22AA-6047-1B6EF0430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9AE3E7-86F0-A2EA-4C83-E6C2D123657B}"/>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6" name="Footer Placeholder 5">
            <a:extLst>
              <a:ext uri="{FF2B5EF4-FFF2-40B4-BE49-F238E27FC236}">
                <a16:creationId xmlns:a16="http://schemas.microsoft.com/office/drawing/2014/main" id="{D472BB0E-8614-95E0-C257-9B669D5042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09DDB4-DF9B-C54D-3B99-635BCAA0AC2F}"/>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207692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3749B-3BCC-958C-E67C-E6E608227B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81BF7CD-0602-7D8F-1655-525D104A4E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ED694B6-CB9B-2D7B-DF59-8D4FA03DE1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16849E-8E13-CB67-22F3-97AC97C762C6}"/>
              </a:ext>
            </a:extLst>
          </p:cNvPr>
          <p:cNvSpPr>
            <a:spLocks noGrp="1"/>
          </p:cNvSpPr>
          <p:nvPr>
            <p:ph type="dt" sz="half" idx="10"/>
          </p:nvPr>
        </p:nvSpPr>
        <p:spPr/>
        <p:txBody>
          <a:bodyPr/>
          <a:lstStyle/>
          <a:p>
            <a:fld id="{C309FAFA-FE4A-4C92-A9BA-2E49A13FDE97}" type="datetimeFigureOut">
              <a:rPr lang="en-GB" smtClean="0"/>
              <a:t>02/03/2024</a:t>
            </a:fld>
            <a:endParaRPr lang="en-GB"/>
          </a:p>
        </p:txBody>
      </p:sp>
      <p:sp>
        <p:nvSpPr>
          <p:cNvPr id="6" name="Footer Placeholder 5">
            <a:extLst>
              <a:ext uri="{FF2B5EF4-FFF2-40B4-BE49-F238E27FC236}">
                <a16:creationId xmlns:a16="http://schemas.microsoft.com/office/drawing/2014/main" id="{6EAA3E35-700A-9388-0F94-DEBF0D3990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1FE2DA-EBC7-0DD1-3DC2-02B973787769}"/>
              </a:ext>
            </a:extLst>
          </p:cNvPr>
          <p:cNvSpPr>
            <a:spLocks noGrp="1"/>
          </p:cNvSpPr>
          <p:nvPr>
            <p:ph type="sldNum" sz="quarter" idx="12"/>
          </p:nvPr>
        </p:nvSpPr>
        <p:spPr/>
        <p:txBody>
          <a:bodyPr/>
          <a:lstStyle/>
          <a:p>
            <a:fld id="{6A1AC0DE-4C7B-45B4-AA86-E9DDDAC20722}" type="slidenum">
              <a:rPr lang="en-GB" smtClean="0"/>
              <a:t>‹#›</a:t>
            </a:fld>
            <a:endParaRPr lang="en-GB"/>
          </a:p>
        </p:txBody>
      </p:sp>
    </p:spTree>
    <p:extLst>
      <p:ext uri="{BB962C8B-B14F-4D97-AF65-F5344CB8AC3E}">
        <p14:creationId xmlns:p14="http://schemas.microsoft.com/office/powerpoint/2010/main" val="369751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BC9B95-2197-8290-D60D-54A4E7EE7D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B07960F-FDCB-92D2-0049-FB786F72F5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32C08-891E-D601-10AD-E2BF138348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309FAFA-FE4A-4C92-A9BA-2E49A13FDE97}" type="datetimeFigureOut">
              <a:rPr lang="en-GB" smtClean="0"/>
              <a:t>02/03/2024</a:t>
            </a:fld>
            <a:endParaRPr lang="en-GB"/>
          </a:p>
        </p:txBody>
      </p:sp>
      <p:sp>
        <p:nvSpPr>
          <p:cNvPr id="5" name="Footer Placeholder 4">
            <a:extLst>
              <a:ext uri="{FF2B5EF4-FFF2-40B4-BE49-F238E27FC236}">
                <a16:creationId xmlns:a16="http://schemas.microsoft.com/office/drawing/2014/main" id="{5752DD03-3B37-1AF6-C9C8-CC1C760493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AFC377E-5843-3D1F-28A7-68DEA7232C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A1AC0DE-4C7B-45B4-AA86-E9DDDAC20722}" type="slidenum">
              <a:rPr lang="en-GB" smtClean="0"/>
              <a:t>‹#›</a:t>
            </a:fld>
            <a:endParaRPr lang="en-GB"/>
          </a:p>
        </p:txBody>
      </p:sp>
    </p:spTree>
    <p:extLst>
      <p:ext uri="{BB962C8B-B14F-4D97-AF65-F5344CB8AC3E}">
        <p14:creationId xmlns:p14="http://schemas.microsoft.com/office/powerpoint/2010/main" val="294074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D60F9A49-1C00-33D7-C182-FA265CB0251D}"/>
              </a:ext>
            </a:extLst>
          </p:cNvPr>
          <p:cNvSpPr/>
          <p:nvPr/>
        </p:nvSpPr>
        <p:spPr>
          <a:xfrm>
            <a:off x="1715386" y="1275907"/>
            <a:ext cx="8761228" cy="4306186"/>
          </a:xfrm>
          <a:custGeom>
            <a:avLst/>
            <a:gdLst/>
            <a:ahLst/>
            <a:cxnLst/>
            <a:rect l="l" t="t" r="r" b="b"/>
            <a:pathLst>
              <a:path w="8761228" h="4306186">
                <a:moveTo>
                  <a:pt x="7554939" y="581306"/>
                </a:moveTo>
                <a:cubicBezTo>
                  <a:pt x="7309373" y="581306"/>
                  <a:pt x="7065667" y="649674"/>
                  <a:pt x="6823821" y="786410"/>
                </a:cubicBezTo>
                <a:cubicBezTo>
                  <a:pt x="6581975" y="923146"/>
                  <a:pt x="6383383" y="1098484"/>
                  <a:pt x="6228044" y="1312424"/>
                </a:cubicBezTo>
                <a:cubicBezTo>
                  <a:pt x="6072704" y="1526365"/>
                  <a:pt x="5995035" y="1740305"/>
                  <a:pt x="5995035" y="1954246"/>
                </a:cubicBezTo>
                <a:cubicBezTo>
                  <a:pt x="5995035" y="2073308"/>
                  <a:pt x="6036893" y="2175628"/>
                  <a:pt x="6120608" y="2261204"/>
                </a:cubicBezTo>
                <a:cubicBezTo>
                  <a:pt x="6209905" y="2367244"/>
                  <a:pt x="6402452" y="2463052"/>
                  <a:pt x="6698247" y="2548628"/>
                </a:cubicBezTo>
                <a:cubicBezTo>
                  <a:pt x="6899165" y="2604438"/>
                  <a:pt x="7028460" y="2661179"/>
                  <a:pt x="7086131" y="2718850"/>
                </a:cubicBezTo>
                <a:cubicBezTo>
                  <a:pt x="7140081" y="2767219"/>
                  <a:pt x="7167056" y="2832332"/>
                  <a:pt x="7167056" y="2914187"/>
                </a:cubicBezTo>
                <a:cubicBezTo>
                  <a:pt x="7167056" y="3033249"/>
                  <a:pt x="7121942" y="3143475"/>
                  <a:pt x="7031715" y="3244864"/>
                </a:cubicBezTo>
                <a:cubicBezTo>
                  <a:pt x="6941488" y="3346254"/>
                  <a:pt x="6841494" y="3399739"/>
                  <a:pt x="6731734" y="3405320"/>
                </a:cubicBezTo>
                <a:cubicBezTo>
                  <a:pt x="6674063" y="3334626"/>
                  <a:pt x="6645227" y="3260212"/>
                  <a:pt x="6645227" y="3182078"/>
                </a:cubicBezTo>
                <a:cubicBezTo>
                  <a:pt x="6645227" y="3072317"/>
                  <a:pt x="6681504" y="2952324"/>
                  <a:pt x="6754058" y="2822100"/>
                </a:cubicBezTo>
                <a:cubicBezTo>
                  <a:pt x="6778242" y="2779312"/>
                  <a:pt x="6790335" y="2748616"/>
                  <a:pt x="6790335" y="2730012"/>
                </a:cubicBezTo>
                <a:cubicBezTo>
                  <a:pt x="6790335" y="2692805"/>
                  <a:pt x="6748477" y="2674202"/>
                  <a:pt x="6664761" y="2674202"/>
                </a:cubicBezTo>
                <a:cubicBezTo>
                  <a:pt x="6553140" y="2674202"/>
                  <a:pt x="6439194" y="2706758"/>
                  <a:pt x="6322922" y="2771870"/>
                </a:cubicBezTo>
                <a:cubicBezTo>
                  <a:pt x="6206650" y="2836982"/>
                  <a:pt x="6109446" y="2921163"/>
                  <a:pt x="6031311" y="3024413"/>
                </a:cubicBezTo>
                <a:cubicBezTo>
                  <a:pt x="5953177" y="3127662"/>
                  <a:pt x="5914109" y="3229517"/>
                  <a:pt x="5914109" y="3329976"/>
                </a:cubicBezTo>
                <a:cubicBezTo>
                  <a:pt x="5914109" y="3471362"/>
                  <a:pt x="5973175" y="3582983"/>
                  <a:pt x="6091308" y="3664839"/>
                </a:cubicBezTo>
                <a:cubicBezTo>
                  <a:pt x="6209440" y="3746694"/>
                  <a:pt x="6371756" y="3787622"/>
                  <a:pt x="6578255" y="3787622"/>
                </a:cubicBezTo>
                <a:cubicBezTo>
                  <a:pt x="6792195" y="3787622"/>
                  <a:pt x="6987532" y="3755051"/>
                  <a:pt x="7164265" y="3689910"/>
                </a:cubicBezTo>
                <a:cubicBezTo>
                  <a:pt x="7340999" y="3624769"/>
                  <a:pt x="7518662" y="3516825"/>
                  <a:pt x="7697256" y="3366078"/>
                </a:cubicBezTo>
                <a:cubicBezTo>
                  <a:pt x="7864688" y="3226494"/>
                  <a:pt x="7988401" y="3091102"/>
                  <a:pt x="8068396" y="2959904"/>
                </a:cubicBezTo>
                <a:cubicBezTo>
                  <a:pt x="8148391" y="2828706"/>
                  <a:pt x="8188389" y="2698895"/>
                  <a:pt x="8188389" y="2570473"/>
                </a:cubicBezTo>
                <a:cubicBezTo>
                  <a:pt x="8188389" y="2449492"/>
                  <a:pt x="8153057" y="2350849"/>
                  <a:pt x="8082392" y="2274546"/>
                </a:cubicBezTo>
                <a:cubicBezTo>
                  <a:pt x="8035913" y="2233618"/>
                  <a:pt x="8001511" y="2206643"/>
                  <a:pt x="7979186" y="2193621"/>
                </a:cubicBezTo>
                <a:cubicBezTo>
                  <a:pt x="7882506" y="2139641"/>
                  <a:pt x="7716048" y="2083773"/>
                  <a:pt x="7479813" y="2026014"/>
                </a:cubicBezTo>
                <a:cubicBezTo>
                  <a:pt x="7338455" y="1992470"/>
                  <a:pt x="7232902" y="1961723"/>
                  <a:pt x="7163154" y="1933774"/>
                </a:cubicBezTo>
                <a:cubicBezTo>
                  <a:pt x="7093405" y="1905825"/>
                  <a:pt x="7043132" y="1871874"/>
                  <a:pt x="7012334" y="1831920"/>
                </a:cubicBezTo>
                <a:cubicBezTo>
                  <a:pt x="6981537" y="1791966"/>
                  <a:pt x="6966138" y="1738532"/>
                  <a:pt x="6966138" y="1671617"/>
                </a:cubicBezTo>
                <a:cubicBezTo>
                  <a:pt x="6966138" y="1576856"/>
                  <a:pt x="6987532" y="1476513"/>
                  <a:pt x="7030320" y="1370589"/>
                </a:cubicBezTo>
                <a:cubicBezTo>
                  <a:pt x="7069387" y="1266497"/>
                  <a:pt x="7124268" y="1173566"/>
                  <a:pt x="7194961" y="1091798"/>
                </a:cubicBezTo>
                <a:cubicBezTo>
                  <a:pt x="7222866" y="1054649"/>
                  <a:pt x="7282398" y="1004478"/>
                  <a:pt x="7373555" y="941284"/>
                </a:cubicBezTo>
                <a:cubicBezTo>
                  <a:pt x="7444248" y="1045464"/>
                  <a:pt x="7479595" y="1156155"/>
                  <a:pt x="7479595" y="1273357"/>
                </a:cubicBezTo>
                <a:cubicBezTo>
                  <a:pt x="7479595" y="1392419"/>
                  <a:pt x="7459131" y="1531946"/>
                  <a:pt x="7418203" y="1691936"/>
                </a:cubicBezTo>
                <a:cubicBezTo>
                  <a:pt x="7403320" y="1742165"/>
                  <a:pt x="7395879" y="1780303"/>
                  <a:pt x="7395879" y="1806348"/>
                </a:cubicBezTo>
                <a:cubicBezTo>
                  <a:pt x="7395879" y="1832392"/>
                  <a:pt x="7414948" y="1856577"/>
                  <a:pt x="7453085" y="1878901"/>
                </a:cubicBezTo>
                <a:cubicBezTo>
                  <a:pt x="7491222" y="1901225"/>
                  <a:pt x="7536336" y="1912388"/>
                  <a:pt x="7588426" y="1912388"/>
                </a:cubicBezTo>
                <a:cubicBezTo>
                  <a:pt x="7679583" y="1912388"/>
                  <a:pt x="7775856" y="1874715"/>
                  <a:pt x="7877245" y="1799371"/>
                </a:cubicBezTo>
                <a:cubicBezTo>
                  <a:pt x="7978634" y="1724027"/>
                  <a:pt x="8062815" y="1629614"/>
                  <a:pt x="8129788" y="1516133"/>
                </a:cubicBezTo>
                <a:cubicBezTo>
                  <a:pt x="8196760" y="1402651"/>
                  <a:pt x="8230247" y="1292890"/>
                  <a:pt x="8230247" y="1186850"/>
                </a:cubicBezTo>
                <a:cubicBezTo>
                  <a:pt x="8230247" y="1078950"/>
                  <a:pt x="8199551" y="978956"/>
                  <a:pt x="8138160" y="886869"/>
                </a:cubicBezTo>
                <a:cubicBezTo>
                  <a:pt x="8076768" y="794781"/>
                  <a:pt x="7993982" y="720832"/>
                  <a:pt x="7889802" y="665022"/>
                </a:cubicBezTo>
                <a:cubicBezTo>
                  <a:pt x="7785623" y="609211"/>
                  <a:pt x="7674002" y="581306"/>
                  <a:pt x="7554939" y="581306"/>
                </a:cubicBezTo>
                <a:close/>
                <a:moveTo>
                  <a:pt x="717712" y="0"/>
                </a:moveTo>
                <a:lnTo>
                  <a:pt x="8043516" y="0"/>
                </a:lnTo>
                <a:cubicBezTo>
                  <a:pt x="8439897" y="0"/>
                  <a:pt x="8761228" y="321331"/>
                  <a:pt x="8761228" y="717712"/>
                </a:cubicBezTo>
                <a:lnTo>
                  <a:pt x="8761228" y="3588474"/>
                </a:lnTo>
                <a:cubicBezTo>
                  <a:pt x="8761228" y="3984855"/>
                  <a:pt x="8439897" y="4306186"/>
                  <a:pt x="8043516" y="4306186"/>
                </a:cubicBezTo>
                <a:lnTo>
                  <a:pt x="717712" y="4306186"/>
                </a:lnTo>
                <a:cubicBezTo>
                  <a:pt x="321331" y="4306186"/>
                  <a:pt x="0" y="3984855"/>
                  <a:pt x="0" y="3588474"/>
                </a:cubicBezTo>
                <a:lnTo>
                  <a:pt x="0" y="717712"/>
                </a:lnTo>
                <a:cubicBezTo>
                  <a:pt x="0" y="321331"/>
                  <a:pt x="321331" y="0"/>
                  <a:pt x="717712" y="0"/>
                </a:cubicBezTo>
                <a:close/>
              </a:path>
            </a:pathLst>
          </a:custGeom>
          <a:solidFill>
            <a:schemeClr val="bg1">
              <a:alpha val="75000"/>
            </a:schemeClr>
          </a:solidFill>
          <a:ln>
            <a:noFill/>
          </a:ln>
          <a:effectLst>
            <a:outerShdw blurRad="317500" dist="152400" dir="2700000" sx="105000" sy="105000" algn="tl" rotWithShape="0">
              <a:prstClr val="black">
                <a:alpha val="40000"/>
              </a:prstClr>
            </a:outerShdw>
          </a:effectLst>
          <a:scene3d>
            <a:camera prst="orthographicFront"/>
            <a:lightRig rig="threePt" dir="t"/>
          </a:scene3d>
          <a:sp3d>
            <a:bevelT/>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10" name="TextBox 9">
            <a:extLst>
              <a:ext uri="{FF2B5EF4-FFF2-40B4-BE49-F238E27FC236}">
                <a16:creationId xmlns:a16="http://schemas.microsoft.com/office/drawing/2014/main" id="{8B14A8BD-6928-F1D9-D2D0-F76E777AA0A2}"/>
              </a:ext>
            </a:extLst>
          </p:cNvPr>
          <p:cNvSpPr txBox="1"/>
          <p:nvPr/>
        </p:nvSpPr>
        <p:spPr>
          <a:xfrm>
            <a:off x="2615608" y="1924492"/>
            <a:ext cx="3583172" cy="830997"/>
          </a:xfrm>
          <a:prstGeom prst="rect">
            <a:avLst/>
          </a:prstGeom>
          <a:noFill/>
        </p:spPr>
        <p:txBody>
          <a:bodyPr wrap="square" rtlCol="0">
            <a:spAutoFit/>
          </a:bodyPr>
          <a:lstStyle/>
          <a:p>
            <a:r>
              <a:rPr lang="en-GB" sz="4800" dirty="0">
                <a:effectLst/>
                <a:latin typeface="Congenial Light" panose="020F0502020204030204" pitchFamily="2" charset="0"/>
                <a:ea typeface="Aptos" panose="020B0004020202020204" pitchFamily="34" charset="0"/>
                <a:cs typeface="Times New Roman" panose="02020603050405020304" pitchFamily="18" charset="0"/>
              </a:rPr>
              <a:t>STRENGTHS</a:t>
            </a:r>
            <a:endParaRPr lang="en-GB" sz="4800" dirty="0">
              <a:latin typeface="Congenial Light" panose="020F0502020204030204" pitchFamily="2" charset="0"/>
            </a:endParaRPr>
          </a:p>
        </p:txBody>
      </p:sp>
      <p:sp>
        <p:nvSpPr>
          <p:cNvPr id="11" name="TextBox 10">
            <a:extLst>
              <a:ext uri="{FF2B5EF4-FFF2-40B4-BE49-F238E27FC236}">
                <a16:creationId xmlns:a16="http://schemas.microsoft.com/office/drawing/2014/main" id="{2D21103B-7B4B-4134-7A2B-8E07A42F8722}"/>
              </a:ext>
            </a:extLst>
          </p:cNvPr>
          <p:cNvSpPr txBox="1"/>
          <p:nvPr/>
        </p:nvSpPr>
        <p:spPr>
          <a:xfrm>
            <a:off x="2615608" y="2860158"/>
            <a:ext cx="4327452" cy="2308324"/>
          </a:xfrm>
          <a:prstGeom prst="rect">
            <a:avLst/>
          </a:prstGeom>
          <a:noFill/>
        </p:spPr>
        <p:txBody>
          <a:bodyPr wrap="square" rtlCol="0">
            <a:spAutoFit/>
          </a:bodyPr>
          <a:lstStyle/>
          <a:p>
            <a:pPr algn="just"/>
            <a:r>
              <a:rPr lang="en-GB" kern="100" dirty="0">
                <a:latin typeface="Congenial SemiBold" panose="020F0502020204030204" pitchFamily="2" charset="0"/>
                <a:ea typeface="Aptos" panose="020B0004020202020204" pitchFamily="34" charset="0"/>
                <a:cs typeface="Times New Roman" panose="02020603050405020304" pitchFamily="18" charset="0"/>
              </a:rPr>
              <a:t>A</a:t>
            </a:r>
            <a:r>
              <a:rPr lang="en-GB" sz="1800" kern="100" dirty="0">
                <a:effectLst/>
                <a:latin typeface="Congenial SemiBold" panose="020F0502020204030204" pitchFamily="2" charset="0"/>
                <a:ea typeface="Aptos" panose="020B0004020202020204" pitchFamily="34" charset="0"/>
                <a:cs typeface="Times New Roman" panose="02020603050405020304" pitchFamily="18" charset="0"/>
              </a:rPr>
              <a:t>re internal factors that give an organization a competitive advantage or contribute to its success. Strengths could include a strong brand reputation, skilled workforce, unique products or services, efficient processes, or proprietary technology.</a:t>
            </a:r>
          </a:p>
          <a:p>
            <a:endParaRPr lang="en-GB" dirty="0"/>
          </a:p>
        </p:txBody>
      </p:sp>
    </p:spTree>
    <p:extLst>
      <p:ext uri="{BB962C8B-B14F-4D97-AF65-F5344CB8AC3E}">
        <p14:creationId xmlns:p14="http://schemas.microsoft.com/office/powerpoint/2010/main" val="380703439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153E77B5-ED6D-D8E1-83C7-12E2DB8C2CE2}"/>
              </a:ext>
            </a:extLst>
          </p:cNvPr>
          <p:cNvSpPr/>
          <p:nvPr/>
        </p:nvSpPr>
        <p:spPr>
          <a:xfrm>
            <a:off x="1710070" y="1259958"/>
            <a:ext cx="8771860" cy="4338084"/>
          </a:xfrm>
          <a:custGeom>
            <a:avLst/>
            <a:gdLst/>
            <a:ahLst/>
            <a:cxnLst/>
            <a:rect l="l" t="t" r="r" b="b"/>
            <a:pathLst>
              <a:path w="8771860" h="4338084">
                <a:moveTo>
                  <a:pt x="5523474" y="585213"/>
                </a:moveTo>
                <a:cubicBezTo>
                  <a:pt x="5470590" y="585213"/>
                  <a:pt x="5398288" y="596782"/>
                  <a:pt x="5306568" y="619918"/>
                </a:cubicBezTo>
                <a:cubicBezTo>
                  <a:pt x="5214849" y="643055"/>
                  <a:pt x="5126021" y="671975"/>
                  <a:pt x="5040085" y="706680"/>
                </a:cubicBezTo>
                <a:cubicBezTo>
                  <a:pt x="4942581" y="744691"/>
                  <a:pt x="4869039" y="783527"/>
                  <a:pt x="4819461" y="823190"/>
                </a:cubicBezTo>
                <a:cubicBezTo>
                  <a:pt x="4769883" y="862852"/>
                  <a:pt x="4731873" y="913257"/>
                  <a:pt x="4705431" y="974404"/>
                </a:cubicBezTo>
                <a:cubicBezTo>
                  <a:pt x="4640979" y="1118181"/>
                  <a:pt x="4608753" y="1408214"/>
                  <a:pt x="4608753" y="1844504"/>
                </a:cubicBezTo>
                <a:cubicBezTo>
                  <a:pt x="4608753" y="2381603"/>
                  <a:pt x="4634388" y="2838137"/>
                  <a:pt x="4685658" y="3214106"/>
                </a:cubicBezTo>
                <a:cubicBezTo>
                  <a:pt x="4736927" y="3590076"/>
                  <a:pt x="4804730" y="3823507"/>
                  <a:pt x="4889064" y="3914401"/>
                </a:cubicBezTo>
                <a:cubicBezTo>
                  <a:pt x="4905616" y="3934232"/>
                  <a:pt x="4927533" y="3949519"/>
                  <a:pt x="4954814" y="3960261"/>
                </a:cubicBezTo>
                <a:cubicBezTo>
                  <a:pt x="4982095" y="3971003"/>
                  <a:pt x="5004011" y="3976374"/>
                  <a:pt x="5020563" y="3976374"/>
                </a:cubicBezTo>
                <a:cubicBezTo>
                  <a:pt x="5086719" y="3976374"/>
                  <a:pt x="5165277" y="3954477"/>
                  <a:pt x="5256235" y="3910682"/>
                </a:cubicBezTo>
                <a:cubicBezTo>
                  <a:pt x="5347193" y="3866888"/>
                  <a:pt x="5423271" y="3816070"/>
                  <a:pt x="5484470" y="3758229"/>
                </a:cubicBezTo>
                <a:cubicBezTo>
                  <a:pt x="5596925" y="3640894"/>
                  <a:pt x="5735008" y="3459933"/>
                  <a:pt x="5898720" y="3215346"/>
                </a:cubicBezTo>
                <a:cubicBezTo>
                  <a:pt x="6035990" y="3008769"/>
                  <a:pt x="6168302" y="2781535"/>
                  <a:pt x="6295657" y="2533643"/>
                </a:cubicBezTo>
                <a:lnTo>
                  <a:pt x="6305573" y="2533643"/>
                </a:lnTo>
                <a:lnTo>
                  <a:pt x="6305573" y="2702210"/>
                </a:lnTo>
                <a:cubicBezTo>
                  <a:pt x="6305573" y="3143457"/>
                  <a:pt x="6371639" y="3469435"/>
                  <a:pt x="6503770" y="3680143"/>
                </a:cubicBezTo>
                <a:cubicBezTo>
                  <a:pt x="6635901" y="3890851"/>
                  <a:pt x="6837417" y="3996205"/>
                  <a:pt x="7108316" y="3996205"/>
                </a:cubicBezTo>
                <a:cubicBezTo>
                  <a:pt x="7255295" y="3996205"/>
                  <a:pt x="7394037" y="3950758"/>
                  <a:pt x="7524542" y="3859865"/>
                </a:cubicBezTo>
                <a:cubicBezTo>
                  <a:pt x="7626926" y="3788802"/>
                  <a:pt x="7730563" y="3694603"/>
                  <a:pt x="7835452" y="3577268"/>
                </a:cubicBezTo>
                <a:cubicBezTo>
                  <a:pt x="7940342" y="3459933"/>
                  <a:pt x="8030770" y="3337639"/>
                  <a:pt x="8106739" y="3210388"/>
                </a:cubicBezTo>
                <a:cubicBezTo>
                  <a:pt x="8252092" y="2975717"/>
                  <a:pt x="8366057" y="2690641"/>
                  <a:pt x="8448636" y="2355161"/>
                </a:cubicBezTo>
                <a:cubicBezTo>
                  <a:pt x="8514715" y="2075870"/>
                  <a:pt x="8547754" y="1783357"/>
                  <a:pt x="8547754" y="1477624"/>
                </a:cubicBezTo>
                <a:cubicBezTo>
                  <a:pt x="8547754" y="1047945"/>
                  <a:pt x="8490739" y="833105"/>
                  <a:pt x="8376709" y="833105"/>
                </a:cubicBezTo>
                <a:cubicBezTo>
                  <a:pt x="8328783" y="833105"/>
                  <a:pt x="8256068" y="880205"/>
                  <a:pt x="8158564" y="974404"/>
                </a:cubicBezTo>
                <a:cubicBezTo>
                  <a:pt x="7958598" y="1159496"/>
                  <a:pt x="7858615" y="1342936"/>
                  <a:pt x="7858615" y="1524723"/>
                </a:cubicBezTo>
                <a:cubicBezTo>
                  <a:pt x="7858615" y="1557775"/>
                  <a:pt x="7860267" y="1593307"/>
                  <a:pt x="7863573" y="1631317"/>
                </a:cubicBezTo>
                <a:cubicBezTo>
                  <a:pt x="7873488" y="1771789"/>
                  <a:pt x="7878446" y="1893256"/>
                  <a:pt x="7878446" y="1995718"/>
                </a:cubicBezTo>
                <a:cubicBezTo>
                  <a:pt x="7878446" y="2167590"/>
                  <a:pt x="7865670" y="2334917"/>
                  <a:pt x="7840120" y="2497699"/>
                </a:cubicBezTo>
                <a:cubicBezTo>
                  <a:pt x="7814569" y="2660481"/>
                  <a:pt x="7782446" y="2803019"/>
                  <a:pt x="7743752" y="2925312"/>
                </a:cubicBezTo>
                <a:cubicBezTo>
                  <a:pt x="7705057" y="3047606"/>
                  <a:pt x="7658539" y="3148415"/>
                  <a:pt x="7604196" y="3227740"/>
                </a:cubicBezTo>
                <a:cubicBezTo>
                  <a:pt x="7549854" y="3307066"/>
                  <a:pt x="7496344" y="3346728"/>
                  <a:pt x="7443667" y="3346728"/>
                </a:cubicBezTo>
                <a:cubicBezTo>
                  <a:pt x="7260872" y="3346728"/>
                  <a:pt x="7169476" y="3111231"/>
                  <a:pt x="7169476" y="2640237"/>
                </a:cubicBezTo>
                <a:cubicBezTo>
                  <a:pt x="7169476" y="2408871"/>
                  <a:pt x="7196330" y="2145279"/>
                  <a:pt x="7250040" y="1849462"/>
                </a:cubicBezTo>
                <a:cubicBezTo>
                  <a:pt x="7303750" y="1553644"/>
                  <a:pt x="7373573" y="1280963"/>
                  <a:pt x="7459509" y="1031419"/>
                </a:cubicBezTo>
                <a:cubicBezTo>
                  <a:pt x="7504130" y="902515"/>
                  <a:pt x="7526440" y="816579"/>
                  <a:pt x="7526440" y="773611"/>
                </a:cubicBezTo>
                <a:cubicBezTo>
                  <a:pt x="7526440" y="725685"/>
                  <a:pt x="7505756" y="687262"/>
                  <a:pt x="7464390" y="658341"/>
                </a:cubicBezTo>
                <a:cubicBezTo>
                  <a:pt x="7423022" y="629421"/>
                  <a:pt x="7370901" y="614960"/>
                  <a:pt x="7308024" y="614960"/>
                </a:cubicBezTo>
                <a:cubicBezTo>
                  <a:pt x="7210416" y="614960"/>
                  <a:pt x="7099976" y="633552"/>
                  <a:pt x="6976701" y="670736"/>
                </a:cubicBezTo>
                <a:cubicBezTo>
                  <a:pt x="6853426" y="707920"/>
                  <a:pt x="6768627" y="747169"/>
                  <a:pt x="6722302" y="788485"/>
                </a:cubicBezTo>
                <a:cubicBezTo>
                  <a:pt x="6621363" y="876073"/>
                  <a:pt x="6446793" y="1195854"/>
                  <a:pt x="6198592" y="1747826"/>
                </a:cubicBezTo>
                <a:cubicBezTo>
                  <a:pt x="6175429" y="1808973"/>
                  <a:pt x="6148962" y="1869293"/>
                  <a:pt x="6119189" y="1928787"/>
                </a:cubicBezTo>
                <a:cubicBezTo>
                  <a:pt x="6059617" y="2057691"/>
                  <a:pt x="5991770" y="2189900"/>
                  <a:pt x="5915646" y="2325414"/>
                </a:cubicBezTo>
                <a:cubicBezTo>
                  <a:pt x="5882568" y="2383255"/>
                  <a:pt x="5851963" y="2433660"/>
                  <a:pt x="5823830" y="2476628"/>
                </a:cubicBezTo>
                <a:cubicBezTo>
                  <a:pt x="5795697" y="2519596"/>
                  <a:pt x="5766744" y="2565869"/>
                  <a:pt x="5736971" y="2615447"/>
                </a:cubicBezTo>
                <a:cubicBezTo>
                  <a:pt x="5652584" y="2749309"/>
                  <a:pt x="5573155" y="2864166"/>
                  <a:pt x="5498685" y="2960017"/>
                </a:cubicBezTo>
                <a:lnTo>
                  <a:pt x="5488769" y="2950101"/>
                </a:lnTo>
                <a:cubicBezTo>
                  <a:pt x="5490422" y="2755093"/>
                  <a:pt x="5494553" y="2557606"/>
                  <a:pt x="5501164" y="2357640"/>
                </a:cubicBezTo>
                <a:cubicBezTo>
                  <a:pt x="5507774" y="2157674"/>
                  <a:pt x="5515211" y="1999850"/>
                  <a:pt x="5523474" y="1884166"/>
                </a:cubicBezTo>
                <a:cubicBezTo>
                  <a:pt x="5531737" y="1768484"/>
                  <a:pt x="5546610" y="1618096"/>
                  <a:pt x="5568094" y="1433003"/>
                </a:cubicBezTo>
                <a:cubicBezTo>
                  <a:pt x="5597841" y="1153712"/>
                  <a:pt x="5630067" y="937220"/>
                  <a:pt x="5664772" y="783527"/>
                </a:cubicBezTo>
                <a:cubicBezTo>
                  <a:pt x="5671383" y="755432"/>
                  <a:pt x="5674688" y="733122"/>
                  <a:pt x="5674688" y="716596"/>
                </a:cubicBezTo>
                <a:cubicBezTo>
                  <a:pt x="5674688" y="675281"/>
                  <a:pt x="5661054" y="643055"/>
                  <a:pt x="5633786" y="619918"/>
                </a:cubicBezTo>
                <a:cubicBezTo>
                  <a:pt x="5606518" y="596782"/>
                  <a:pt x="5569747" y="585213"/>
                  <a:pt x="5523474" y="585213"/>
                </a:cubicBezTo>
                <a:close/>
                <a:moveTo>
                  <a:pt x="723028" y="0"/>
                </a:moveTo>
                <a:lnTo>
                  <a:pt x="8048832" y="0"/>
                </a:lnTo>
                <a:cubicBezTo>
                  <a:pt x="8448149" y="0"/>
                  <a:pt x="8771860" y="323711"/>
                  <a:pt x="8771860" y="723028"/>
                </a:cubicBezTo>
                <a:lnTo>
                  <a:pt x="8771860" y="3615056"/>
                </a:lnTo>
                <a:cubicBezTo>
                  <a:pt x="8771860" y="4014373"/>
                  <a:pt x="8448149" y="4338084"/>
                  <a:pt x="8048832" y="4338084"/>
                </a:cubicBezTo>
                <a:lnTo>
                  <a:pt x="723028" y="4338084"/>
                </a:lnTo>
                <a:cubicBezTo>
                  <a:pt x="323711" y="4338084"/>
                  <a:pt x="0" y="4014373"/>
                  <a:pt x="0" y="3615056"/>
                </a:cubicBezTo>
                <a:lnTo>
                  <a:pt x="0" y="723028"/>
                </a:lnTo>
                <a:cubicBezTo>
                  <a:pt x="0" y="323711"/>
                  <a:pt x="323711" y="0"/>
                  <a:pt x="723028" y="0"/>
                </a:cubicBezTo>
                <a:close/>
              </a:path>
            </a:pathLst>
          </a:custGeom>
          <a:solidFill>
            <a:schemeClr val="bg1">
              <a:alpha val="75000"/>
            </a:schemeClr>
          </a:solidFill>
          <a:ln>
            <a:noFill/>
          </a:ln>
          <a:effectLst>
            <a:outerShdw blurRad="279400" dist="76200" dir="2700000" sx="103000" sy="103000" algn="tl" rotWithShape="0">
              <a:prstClr val="black">
                <a:alpha val="40000"/>
              </a:prstClr>
            </a:outerShdw>
          </a:effectLst>
          <a:scene3d>
            <a:camera prst="orthographicFront"/>
            <a:lightRig rig="threePt" dir="t"/>
          </a:scene3d>
          <a:sp3d>
            <a:bevelT w="165100" prst="coolSlant"/>
          </a:sp3d>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9" name="TextBox 8">
            <a:extLst>
              <a:ext uri="{FF2B5EF4-FFF2-40B4-BE49-F238E27FC236}">
                <a16:creationId xmlns:a16="http://schemas.microsoft.com/office/drawing/2014/main" id="{AACCD57B-9B51-5D6C-CCAA-40D79CC764D5}"/>
              </a:ext>
            </a:extLst>
          </p:cNvPr>
          <p:cNvSpPr txBox="1"/>
          <p:nvPr/>
        </p:nvSpPr>
        <p:spPr>
          <a:xfrm>
            <a:off x="2126512" y="2069452"/>
            <a:ext cx="4058095" cy="769441"/>
          </a:xfrm>
          <a:prstGeom prst="rect">
            <a:avLst/>
          </a:prstGeom>
          <a:noFill/>
        </p:spPr>
        <p:txBody>
          <a:bodyPr wrap="square" rtlCol="0">
            <a:spAutoFit/>
          </a:bodyPr>
          <a:lstStyle/>
          <a:p>
            <a:r>
              <a:rPr lang="en-GB" sz="4400" dirty="0">
                <a:effectLst/>
                <a:latin typeface="Congenial Light" panose="020F0502020204030204" pitchFamily="2" charset="0"/>
                <a:ea typeface="Aptos" panose="020B0004020202020204" pitchFamily="34" charset="0"/>
                <a:cs typeface="Times New Roman" panose="02020603050405020304" pitchFamily="18" charset="0"/>
              </a:rPr>
              <a:t>WEAKNESSES</a:t>
            </a:r>
            <a:endParaRPr lang="en-GB" sz="4800" dirty="0">
              <a:latin typeface="Congenial Light" panose="020F0502020204030204" pitchFamily="2" charset="0"/>
            </a:endParaRPr>
          </a:p>
        </p:txBody>
      </p:sp>
      <p:sp>
        <p:nvSpPr>
          <p:cNvPr id="10" name="TextBox 9">
            <a:extLst>
              <a:ext uri="{FF2B5EF4-FFF2-40B4-BE49-F238E27FC236}">
                <a16:creationId xmlns:a16="http://schemas.microsoft.com/office/drawing/2014/main" id="{58E08B52-14C3-9281-04DF-9EF40250CCDC}"/>
              </a:ext>
            </a:extLst>
          </p:cNvPr>
          <p:cNvSpPr txBox="1"/>
          <p:nvPr/>
        </p:nvSpPr>
        <p:spPr>
          <a:xfrm>
            <a:off x="2126512" y="2838893"/>
            <a:ext cx="3880883" cy="1200329"/>
          </a:xfrm>
          <a:prstGeom prst="rect">
            <a:avLst/>
          </a:prstGeom>
          <a:noFill/>
        </p:spPr>
        <p:txBody>
          <a:bodyPr wrap="square" rtlCol="0">
            <a:spAutoFit/>
          </a:bodyPr>
          <a:lstStyle/>
          <a:p>
            <a:pPr algn="just"/>
            <a:r>
              <a:rPr lang="en-GB" kern="100" dirty="0">
                <a:latin typeface="Congenial SemiBold" panose="020F0502020204030204" pitchFamily="2" charset="0"/>
                <a:ea typeface="Aptos" panose="020B0004020202020204" pitchFamily="34" charset="0"/>
                <a:cs typeface="Times New Roman" panose="02020603050405020304" pitchFamily="18" charset="0"/>
              </a:rPr>
              <a:t>Are internal factors that may hinder an organization's performance or place it at a disadvantage compared to others. </a:t>
            </a:r>
            <a:endParaRPr lang="en-GB" dirty="0"/>
          </a:p>
        </p:txBody>
      </p:sp>
    </p:spTree>
    <p:extLst>
      <p:ext uri="{BB962C8B-B14F-4D97-AF65-F5344CB8AC3E}">
        <p14:creationId xmlns:p14="http://schemas.microsoft.com/office/powerpoint/2010/main" val="58838932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F247368-5F12-9264-2C41-CA801A8BC7A8}"/>
              </a:ext>
            </a:extLst>
          </p:cNvPr>
          <p:cNvSpPr/>
          <p:nvPr/>
        </p:nvSpPr>
        <p:spPr>
          <a:xfrm>
            <a:off x="1710070" y="1259958"/>
            <a:ext cx="8771860" cy="4338084"/>
          </a:xfrm>
          <a:custGeom>
            <a:avLst/>
            <a:gdLst/>
            <a:ahLst/>
            <a:cxnLst/>
            <a:rect l="l" t="t" r="r" b="b"/>
            <a:pathLst>
              <a:path w="8771860" h="4338084">
                <a:moveTo>
                  <a:pt x="7732894" y="590171"/>
                </a:moveTo>
                <a:cubicBezTo>
                  <a:pt x="7599033" y="590171"/>
                  <a:pt x="7443687" y="614960"/>
                  <a:pt x="7266858" y="664539"/>
                </a:cubicBezTo>
                <a:cubicBezTo>
                  <a:pt x="7090028" y="714117"/>
                  <a:pt x="6924767" y="780222"/>
                  <a:pt x="6771074" y="862852"/>
                </a:cubicBezTo>
                <a:cubicBezTo>
                  <a:pt x="6602508" y="953746"/>
                  <a:pt x="6438486" y="1077692"/>
                  <a:pt x="6279009" y="1234690"/>
                </a:cubicBezTo>
                <a:cubicBezTo>
                  <a:pt x="6119532" y="1391688"/>
                  <a:pt x="5979060" y="1564799"/>
                  <a:pt x="5857593" y="1754023"/>
                </a:cubicBezTo>
                <a:cubicBezTo>
                  <a:pt x="5736126" y="1943247"/>
                  <a:pt x="5640688" y="2137843"/>
                  <a:pt x="5571278" y="2337809"/>
                </a:cubicBezTo>
                <a:cubicBezTo>
                  <a:pt x="5501868" y="2537775"/>
                  <a:pt x="5467163" y="2726999"/>
                  <a:pt x="5467163" y="2905481"/>
                </a:cubicBezTo>
                <a:cubicBezTo>
                  <a:pt x="5467163" y="3212867"/>
                  <a:pt x="5562188" y="3461585"/>
                  <a:pt x="5752239" y="3651635"/>
                </a:cubicBezTo>
                <a:cubicBezTo>
                  <a:pt x="5864616" y="3765666"/>
                  <a:pt x="6010873" y="3856560"/>
                  <a:pt x="6191007" y="3924316"/>
                </a:cubicBezTo>
                <a:cubicBezTo>
                  <a:pt x="6371142" y="3992074"/>
                  <a:pt x="6552930" y="4025952"/>
                  <a:pt x="6736369" y="4025952"/>
                </a:cubicBezTo>
                <a:cubicBezTo>
                  <a:pt x="7055324" y="4025952"/>
                  <a:pt x="7351554" y="3929688"/>
                  <a:pt x="7625062" y="3737158"/>
                </a:cubicBezTo>
                <a:cubicBezTo>
                  <a:pt x="7898569" y="3544629"/>
                  <a:pt x="8115061" y="3283516"/>
                  <a:pt x="8274538" y="2953820"/>
                </a:cubicBezTo>
                <a:cubicBezTo>
                  <a:pt x="8434016" y="2624124"/>
                  <a:pt x="8513754" y="2264267"/>
                  <a:pt x="8513754" y="1874251"/>
                </a:cubicBezTo>
                <a:cubicBezTo>
                  <a:pt x="8513754" y="1710642"/>
                  <a:pt x="8496402" y="1555710"/>
                  <a:pt x="8461696" y="1409454"/>
                </a:cubicBezTo>
                <a:cubicBezTo>
                  <a:pt x="8426992" y="1263198"/>
                  <a:pt x="8383198" y="1162801"/>
                  <a:pt x="8330314" y="1108265"/>
                </a:cubicBezTo>
                <a:cubicBezTo>
                  <a:pt x="8308830" y="1081824"/>
                  <a:pt x="8277844" y="1059926"/>
                  <a:pt x="8237354" y="1042574"/>
                </a:cubicBezTo>
                <a:cubicBezTo>
                  <a:pt x="8196865" y="1025221"/>
                  <a:pt x="8158442" y="1016545"/>
                  <a:pt x="8122085" y="1016545"/>
                </a:cubicBezTo>
                <a:cubicBezTo>
                  <a:pt x="8059285" y="1016545"/>
                  <a:pt x="7973350" y="1047945"/>
                  <a:pt x="7864277" y="1110744"/>
                </a:cubicBezTo>
                <a:cubicBezTo>
                  <a:pt x="7755205" y="1173543"/>
                  <a:pt x="7658527" y="1245432"/>
                  <a:pt x="7574244" y="1326410"/>
                </a:cubicBezTo>
                <a:cubicBezTo>
                  <a:pt x="7499876" y="1394167"/>
                  <a:pt x="7462692" y="1461924"/>
                  <a:pt x="7462692" y="1529681"/>
                </a:cubicBezTo>
                <a:cubicBezTo>
                  <a:pt x="7462692" y="1566039"/>
                  <a:pt x="7491613" y="1633796"/>
                  <a:pt x="7549454" y="1732952"/>
                </a:cubicBezTo>
                <a:cubicBezTo>
                  <a:pt x="7704800" y="1979192"/>
                  <a:pt x="7782473" y="2215515"/>
                  <a:pt x="7782473" y="2441923"/>
                </a:cubicBezTo>
                <a:cubicBezTo>
                  <a:pt x="7782473" y="2567522"/>
                  <a:pt x="7758510" y="2698078"/>
                  <a:pt x="7710584" y="2833592"/>
                </a:cubicBezTo>
                <a:cubicBezTo>
                  <a:pt x="7662658" y="2969107"/>
                  <a:pt x="7599446" y="3091813"/>
                  <a:pt x="7520947" y="3201712"/>
                </a:cubicBezTo>
                <a:cubicBezTo>
                  <a:pt x="7442448" y="3311611"/>
                  <a:pt x="7354860" y="3400439"/>
                  <a:pt x="7258182" y="3468196"/>
                </a:cubicBezTo>
                <a:cubicBezTo>
                  <a:pt x="7161504" y="3535953"/>
                  <a:pt x="7066892" y="3569831"/>
                  <a:pt x="6974346" y="3569831"/>
                </a:cubicBezTo>
                <a:cubicBezTo>
                  <a:pt x="6860315" y="3569831"/>
                  <a:pt x="6762811" y="3533061"/>
                  <a:pt x="6681833" y="3459519"/>
                </a:cubicBezTo>
                <a:cubicBezTo>
                  <a:pt x="6600855" y="3385978"/>
                  <a:pt x="6539709" y="3276906"/>
                  <a:pt x="6498393" y="3132302"/>
                </a:cubicBezTo>
                <a:cubicBezTo>
                  <a:pt x="6457078" y="2987699"/>
                  <a:pt x="6436420" y="2807151"/>
                  <a:pt x="6436420" y="2590658"/>
                </a:cubicBezTo>
                <a:cubicBezTo>
                  <a:pt x="6436420" y="2436965"/>
                  <a:pt x="6448815" y="2311367"/>
                  <a:pt x="6473604" y="2213863"/>
                </a:cubicBezTo>
                <a:cubicBezTo>
                  <a:pt x="6493435" y="2103138"/>
                  <a:pt x="6525661" y="1998197"/>
                  <a:pt x="6570282" y="1899040"/>
                </a:cubicBezTo>
                <a:cubicBezTo>
                  <a:pt x="6629776" y="1761873"/>
                  <a:pt x="6685552" y="1656519"/>
                  <a:pt x="6737609" y="1582978"/>
                </a:cubicBezTo>
                <a:cubicBezTo>
                  <a:pt x="6789666" y="1509436"/>
                  <a:pt x="6872710" y="1415651"/>
                  <a:pt x="6986740" y="1301621"/>
                </a:cubicBezTo>
                <a:cubicBezTo>
                  <a:pt x="7079286" y="1218990"/>
                  <a:pt x="7155306" y="1161562"/>
                  <a:pt x="7214801" y="1129336"/>
                </a:cubicBezTo>
                <a:cubicBezTo>
                  <a:pt x="7274295" y="1097110"/>
                  <a:pt x="7370146" y="1061166"/>
                  <a:pt x="7502355" y="1021503"/>
                </a:cubicBezTo>
                <a:cubicBezTo>
                  <a:pt x="7624648" y="986798"/>
                  <a:pt x="7712650" y="955399"/>
                  <a:pt x="7766360" y="927304"/>
                </a:cubicBezTo>
                <a:cubicBezTo>
                  <a:pt x="7820070" y="899210"/>
                  <a:pt x="7883282" y="851284"/>
                  <a:pt x="7955997" y="783527"/>
                </a:cubicBezTo>
                <a:cubicBezTo>
                  <a:pt x="7995660" y="735601"/>
                  <a:pt x="8015491" y="700070"/>
                  <a:pt x="8015491" y="676933"/>
                </a:cubicBezTo>
                <a:cubicBezTo>
                  <a:pt x="8015491" y="619092"/>
                  <a:pt x="7921292" y="590171"/>
                  <a:pt x="7732894" y="590171"/>
                </a:cubicBezTo>
                <a:close/>
                <a:moveTo>
                  <a:pt x="723028" y="0"/>
                </a:moveTo>
                <a:lnTo>
                  <a:pt x="8048832" y="0"/>
                </a:lnTo>
                <a:cubicBezTo>
                  <a:pt x="8448149" y="0"/>
                  <a:pt x="8771860" y="323711"/>
                  <a:pt x="8771860" y="723028"/>
                </a:cubicBezTo>
                <a:lnTo>
                  <a:pt x="8771860" y="3615056"/>
                </a:lnTo>
                <a:cubicBezTo>
                  <a:pt x="8771860" y="4014373"/>
                  <a:pt x="8448149" y="4338084"/>
                  <a:pt x="8048832" y="4338084"/>
                </a:cubicBezTo>
                <a:lnTo>
                  <a:pt x="723028" y="4338084"/>
                </a:lnTo>
                <a:cubicBezTo>
                  <a:pt x="323711" y="4338084"/>
                  <a:pt x="0" y="4014373"/>
                  <a:pt x="0" y="3615056"/>
                </a:cubicBezTo>
                <a:lnTo>
                  <a:pt x="0" y="723028"/>
                </a:lnTo>
                <a:cubicBezTo>
                  <a:pt x="0" y="323711"/>
                  <a:pt x="323711" y="0"/>
                  <a:pt x="723028" y="0"/>
                </a:cubicBezTo>
                <a:close/>
              </a:path>
            </a:pathLst>
          </a:cu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11" name="TextBox 10">
            <a:extLst>
              <a:ext uri="{FF2B5EF4-FFF2-40B4-BE49-F238E27FC236}">
                <a16:creationId xmlns:a16="http://schemas.microsoft.com/office/drawing/2014/main" id="{1DB508E6-F31E-BEDD-8E1F-CAC36518119B}"/>
              </a:ext>
            </a:extLst>
          </p:cNvPr>
          <p:cNvSpPr txBox="1"/>
          <p:nvPr/>
        </p:nvSpPr>
        <p:spPr>
          <a:xfrm>
            <a:off x="2344479" y="2016289"/>
            <a:ext cx="4306186" cy="769441"/>
          </a:xfrm>
          <a:prstGeom prst="rect">
            <a:avLst/>
          </a:prstGeom>
          <a:noFill/>
        </p:spPr>
        <p:txBody>
          <a:bodyPr wrap="square" rtlCol="0">
            <a:spAutoFit/>
          </a:bodyPr>
          <a:lstStyle/>
          <a:p>
            <a:r>
              <a:rPr lang="en-GB" sz="4400" dirty="0">
                <a:effectLst/>
                <a:latin typeface="Congenial Light" panose="020F0502020204030204" pitchFamily="2" charset="0"/>
                <a:ea typeface="Aptos" panose="020B0004020202020204" pitchFamily="34" charset="0"/>
                <a:cs typeface="Times New Roman" panose="02020603050405020304" pitchFamily="18" charset="0"/>
              </a:rPr>
              <a:t>OPPORTUNITIES</a:t>
            </a:r>
            <a:endParaRPr lang="en-GB" sz="4800" dirty="0">
              <a:latin typeface="Congenial Light" panose="020F0502020204030204" pitchFamily="2" charset="0"/>
            </a:endParaRPr>
          </a:p>
        </p:txBody>
      </p:sp>
      <p:sp>
        <p:nvSpPr>
          <p:cNvPr id="12" name="TextBox 11">
            <a:extLst>
              <a:ext uri="{FF2B5EF4-FFF2-40B4-BE49-F238E27FC236}">
                <a16:creationId xmlns:a16="http://schemas.microsoft.com/office/drawing/2014/main" id="{95C8807C-1C15-7B40-641E-C2D0C6230A6C}"/>
              </a:ext>
            </a:extLst>
          </p:cNvPr>
          <p:cNvSpPr txBox="1"/>
          <p:nvPr/>
        </p:nvSpPr>
        <p:spPr>
          <a:xfrm>
            <a:off x="2344479" y="2785730"/>
            <a:ext cx="4726172" cy="2031325"/>
          </a:xfrm>
          <a:prstGeom prst="rect">
            <a:avLst/>
          </a:prstGeom>
          <a:noFill/>
        </p:spPr>
        <p:txBody>
          <a:bodyPr wrap="square" rtlCol="0">
            <a:spAutoFit/>
          </a:bodyPr>
          <a:lstStyle/>
          <a:p>
            <a:pPr algn="just"/>
            <a:r>
              <a:rPr lang="en-GB" kern="100" dirty="0">
                <a:latin typeface="Congenial SemiBold" panose="020F0502020204030204" pitchFamily="2" charset="0"/>
                <a:ea typeface="Aptos" panose="020B0004020202020204" pitchFamily="34" charset="0"/>
                <a:cs typeface="Times New Roman" panose="02020603050405020304" pitchFamily="18" charset="0"/>
              </a:rPr>
              <a:t>Are external factors or situations that could be leveraged to the advantage of the organization. Opportunities could arise from market trends, changes in regulations, technological advancements, or gaps in the competition that the organization can exploit.</a:t>
            </a:r>
            <a:endParaRPr lang="en-GB" dirty="0"/>
          </a:p>
        </p:txBody>
      </p:sp>
    </p:spTree>
    <p:extLst>
      <p:ext uri="{BB962C8B-B14F-4D97-AF65-F5344CB8AC3E}">
        <p14:creationId xmlns:p14="http://schemas.microsoft.com/office/powerpoint/2010/main" val="14767654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2B035019-6982-82BB-D704-61A2A86B1481}"/>
              </a:ext>
            </a:extLst>
          </p:cNvPr>
          <p:cNvSpPr/>
          <p:nvPr/>
        </p:nvSpPr>
        <p:spPr>
          <a:xfrm>
            <a:off x="1710070" y="1259958"/>
            <a:ext cx="8771860" cy="4338084"/>
          </a:xfrm>
          <a:prstGeom prst="roundRect">
            <a:avLst/>
          </a:prstGeom>
          <a:solidFill>
            <a:schemeClr val="bg1">
              <a:alpha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868CED6A-F0A5-0913-6EBA-3F213C7F3D40}"/>
              </a:ext>
            </a:extLst>
          </p:cNvPr>
          <p:cNvSpPr txBox="1"/>
          <p:nvPr/>
        </p:nvSpPr>
        <p:spPr>
          <a:xfrm>
            <a:off x="7676707" y="305068"/>
            <a:ext cx="2254102" cy="6247864"/>
          </a:xfrm>
          <a:prstGeom prst="rect">
            <a:avLst/>
          </a:prstGeom>
          <a:noFill/>
        </p:spPr>
        <p:txBody>
          <a:bodyPr wrap="square" rtlCol="0">
            <a:spAutoFit/>
          </a:bodyPr>
          <a:lstStyle/>
          <a:p>
            <a:r>
              <a:rPr lang="en-GB" sz="40000" dirty="0">
                <a:latin typeface="Forte" panose="03060902040502070203" pitchFamily="66" charset="0"/>
              </a:rPr>
              <a:t>T</a:t>
            </a:r>
          </a:p>
        </p:txBody>
      </p:sp>
      <p:sp>
        <p:nvSpPr>
          <p:cNvPr id="6" name="TextBox 5">
            <a:extLst>
              <a:ext uri="{FF2B5EF4-FFF2-40B4-BE49-F238E27FC236}">
                <a16:creationId xmlns:a16="http://schemas.microsoft.com/office/drawing/2014/main" id="{1671A343-9B80-44D3-2F45-C1E47FAAEBBA}"/>
              </a:ext>
            </a:extLst>
          </p:cNvPr>
          <p:cNvSpPr txBox="1"/>
          <p:nvPr/>
        </p:nvSpPr>
        <p:spPr>
          <a:xfrm>
            <a:off x="2344479" y="2016289"/>
            <a:ext cx="4306186" cy="769441"/>
          </a:xfrm>
          <a:prstGeom prst="rect">
            <a:avLst/>
          </a:prstGeom>
          <a:noFill/>
        </p:spPr>
        <p:txBody>
          <a:bodyPr wrap="square" rtlCol="0">
            <a:spAutoFit/>
          </a:bodyPr>
          <a:lstStyle/>
          <a:p>
            <a:r>
              <a:rPr lang="en-GB" sz="4400" dirty="0">
                <a:effectLst/>
                <a:latin typeface="Congenial Light" panose="020F0502020204030204" pitchFamily="2" charset="0"/>
                <a:ea typeface="Aptos" panose="020B0004020202020204" pitchFamily="34" charset="0"/>
                <a:cs typeface="Times New Roman" panose="02020603050405020304" pitchFamily="18" charset="0"/>
              </a:rPr>
              <a:t>THREATS</a:t>
            </a:r>
            <a:endParaRPr lang="en-GB" sz="4800" dirty="0">
              <a:latin typeface="Congenial Light" panose="020F0502020204030204" pitchFamily="2" charset="0"/>
            </a:endParaRPr>
          </a:p>
        </p:txBody>
      </p:sp>
      <p:sp>
        <p:nvSpPr>
          <p:cNvPr id="7" name="TextBox 6">
            <a:extLst>
              <a:ext uri="{FF2B5EF4-FFF2-40B4-BE49-F238E27FC236}">
                <a16:creationId xmlns:a16="http://schemas.microsoft.com/office/drawing/2014/main" id="{D3EB28DD-6145-4937-F950-7BD14C60A8F3}"/>
              </a:ext>
            </a:extLst>
          </p:cNvPr>
          <p:cNvSpPr txBox="1"/>
          <p:nvPr/>
        </p:nvSpPr>
        <p:spPr>
          <a:xfrm>
            <a:off x="2344479" y="2785730"/>
            <a:ext cx="4513521" cy="2031325"/>
          </a:xfrm>
          <a:prstGeom prst="rect">
            <a:avLst/>
          </a:prstGeom>
          <a:noFill/>
        </p:spPr>
        <p:txBody>
          <a:bodyPr wrap="square" rtlCol="0">
            <a:spAutoFit/>
          </a:bodyPr>
          <a:lstStyle/>
          <a:p>
            <a:pPr algn="just"/>
            <a:r>
              <a:rPr lang="en-GB" kern="100" dirty="0">
                <a:latin typeface="Congenial SemiBold" panose="020F0502020204030204" pitchFamily="2" charset="0"/>
                <a:ea typeface="Aptos" panose="020B0004020202020204" pitchFamily="34" charset="0"/>
                <a:cs typeface="Times New Roman" panose="02020603050405020304" pitchFamily="18" charset="0"/>
              </a:rPr>
              <a:t>Are external factors or challenges that could negatively impact the organization. Threats could come from competitors, economic downturns, changes in consumer behaviour, emerging technologies that may disrupt the industry, or regulatory changes.</a:t>
            </a:r>
            <a:endParaRPr lang="en-GB" dirty="0"/>
          </a:p>
        </p:txBody>
      </p:sp>
    </p:spTree>
    <p:extLst>
      <p:ext uri="{BB962C8B-B14F-4D97-AF65-F5344CB8AC3E}">
        <p14:creationId xmlns:p14="http://schemas.microsoft.com/office/powerpoint/2010/main" val="10820970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9421C421F9094BAB3D38C93713F71C" ma:contentTypeVersion="12" ma:contentTypeDescription="Create a new document." ma:contentTypeScope="" ma:versionID="0f97606dccec129d251b43162dbb42ec">
  <xsd:schema xmlns:xsd="http://www.w3.org/2001/XMLSchema" xmlns:xs="http://www.w3.org/2001/XMLSchema" xmlns:p="http://schemas.microsoft.com/office/2006/metadata/properties" xmlns:ns3="fffd7881-5656-46b2-bba3-2b201cadfebc" xmlns:ns4="622c2ff7-ed4d-4fc0-a7f2-f04a72829478" targetNamespace="http://schemas.microsoft.com/office/2006/metadata/properties" ma:root="true" ma:fieldsID="4295853925692c97d3f1d40e11c23634" ns3:_="" ns4:_="">
    <xsd:import namespace="fffd7881-5656-46b2-bba3-2b201cadfebc"/>
    <xsd:import namespace="622c2ff7-ed4d-4fc0-a7f2-f04a72829478"/>
    <xsd:element name="properties">
      <xsd:complexType>
        <xsd:sequence>
          <xsd:element name="documentManagement">
            <xsd:complexType>
              <xsd:all>
                <xsd:element ref="ns3:_activity" minOccurs="0"/>
                <xsd:element ref="ns3:MediaServiceMetadata" minOccurs="0"/>
                <xsd:element ref="ns3:MediaServiceFastMetadata" minOccurs="0"/>
                <xsd:element ref="ns3:MediaServiceObjectDetectorVersions" minOccurs="0"/>
                <xsd:element ref="ns3:MediaServiceSystemTags" minOccurs="0"/>
                <xsd:element ref="ns3:MediaServiceOCR" minOccurs="0"/>
                <xsd:element ref="ns3:MediaServiceGenerationTime" minOccurs="0"/>
                <xsd:element ref="ns3:MediaServiceEventHashCode" minOccurs="0"/>
                <xsd:element ref="ns3:MediaServiceSearchPropertie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fd7881-5656-46b2-bba3-2b201cadfebc"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SystemTags" ma:index="12" nillable="true" ma:displayName="MediaServiceSystemTags" ma:hidden="true" ma:internalName="MediaServiceSystemTags"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2c2ff7-ed4d-4fc0-a7f2-f04a7282947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fffd7881-5656-46b2-bba3-2b201cadfeb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B44538-856D-4250-80E2-3462BABF08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fd7881-5656-46b2-bba3-2b201cadfebc"/>
    <ds:schemaRef ds:uri="622c2ff7-ed4d-4fc0-a7f2-f04a728294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6183C8-8EF6-4DEE-B179-6A738D5FA1D6}">
  <ds:schemaRefs>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 ds:uri="fffd7881-5656-46b2-bba3-2b201cadfebc"/>
    <ds:schemaRef ds:uri="http://purl.org/dc/terms/"/>
    <ds:schemaRef ds:uri="http://schemas.openxmlformats.org/package/2006/metadata/core-properties"/>
    <ds:schemaRef ds:uri="622c2ff7-ed4d-4fc0-a7f2-f04a72829478"/>
    <ds:schemaRef ds:uri="http://www.w3.org/XML/1998/namespace"/>
  </ds:schemaRefs>
</ds:datastoreItem>
</file>

<file path=customXml/itemProps3.xml><?xml version="1.0" encoding="utf-8"?>
<ds:datastoreItem xmlns:ds="http://schemas.openxmlformats.org/officeDocument/2006/customXml" ds:itemID="{46E74EFA-AD90-49BF-891F-F204F96399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TotalTime>
  <Words>142</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Aptos Display</vt:lpstr>
      <vt:lpstr>Arial</vt:lpstr>
      <vt:lpstr>Congenial Light</vt:lpstr>
      <vt:lpstr>Congenial SemiBold</vt:lpstr>
      <vt:lpstr>Forte</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Emilio Tavares Lima</dc:creator>
  <cp:lastModifiedBy>Emilio Tavares LIMA (student)</cp:lastModifiedBy>
  <cp:revision>1</cp:revision>
  <dcterms:created xsi:type="dcterms:W3CDTF">2024-02-24T23:08:13Z</dcterms:created>
  <dcterms:modified xsi:type="dcterms:W3CDTF">2024-03-02T21:41:16Z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0x010100219421C421F9094BAB3D38C93713F71C</vt:lpwstr>
  </property>
</Properties>
</file>